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9"/>
  </p:notesMasterIdLst>
  <p:sldIdLst>
    <p:sldId id="256" r:id="rId2"/>
    <p:sldId id="257" r:id="rId3"/>
    <p:sldId id="259" r:id="rId4"/>
    <p:sldId id="264" r:id="rId5"/>
    <p:sldId id="260" r:id="rId6"/>
    <p:sldId id="261" r:id="rId7"/>
    <p:sldId id="262" r:id="rId8"/>
    <p:sldId id="272" r:id="rId9"/>
    <p:sldId id="276" r:id="rId10"/>
    <p:sldId id="284" r:id="rId11"/>
    <p:sldId id="273" r:id="rId12"/>
    <p:sldId id="275" r:id="rId13"/>
    <p:sldId id="274" r:id="rId14"/>
    <p:sldId id="263" r:id="rId15"/>
    <p:sldId id="265" r:id="rId16"/>
    <p:sldId id="267" r:id="rId17"/>
    <p:sldId id="268" r:id="rId18"/>
    <p:sldId id="269" r:id="rId19"/>
    <p:sldId id="277" r:id="rId20"/>
    <p:sldId id="270" r:id="rId21"/>
    <p:sldId id="280" r:id="rId22"/>
    <p:sldId id="271" r:id="rId23"/>
    <p:sldId id="281" r:id="rId24"/>
    <p:sldId id="279" r:id="rId25"/>
    <p:sldId id="282" r:id="rId26"/>
    <p:sldId id="283" r:id="rId27"/>
    <p:sldId id="28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0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1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3E441-25BD-4FFB-BCB4-2277065D6A4F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F9A2C-F794-4B46-8E13-7A8897F1634F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9601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F9A2C-F794-4B46-8E13-7A8897F1634F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83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54F4B78-2422-4F80-936C-1238D6512F16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D811B5B-FBCD-4B80-BF77-EE86702179D3}" type="slidenum">
              <a:rPr lang="en-GB" smtClean="0"/>
              <a:t>‹N°›</a:t>
            </a:fld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751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B78-2422-4F80-936C-1238D6512F16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11B5B-FBCD-4B80-BF77-EE86702179D3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375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B78-2422-4F80-936C-1238D6512F16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11B5B-FBCD-4B80-BF77-EE86702179D3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3288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B78-2422-4F80-936C-1238D6512F16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11B5B-FBCD-4B80-BF77-EE86702179D3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8723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B78-2422-4F80-936C-1238D6512F16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11B5B-FBCD-4B80-BF77-EE86702179D3}" type="slidenum">
              <a:rPr lang="en-GB" smtClean="0"/>
              <a:t>‹N°›</a:t>
            </a:fld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037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B78-2422-4F80-936C-1238D6512F16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11B5B-FBCD-4B80-BF77-EE86702179D3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4650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B78-2422-4F80-936C-1238D6512F16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11B5B-FBCD-4B80-BF77-EE86702179D3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682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B78-2422-4F80-936C-1238D6512F16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11B5B-FBCD-4B80-BF77-EE86702179D3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8177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B78-2422-4F80-936C-1238D6512F16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11B5B-FBCD-4B80-BF77-EE86702179D3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6706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B78-2422-4F80-936C-1238D6512F16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11B5B-FBCD-4B80-BF77-EE86702179D3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730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B78-2422-4F80-936C-1238D6512F16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11B5B-FBCD-4B80-BF77-EE86702179D3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3194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54F4B78-2422-4F80-936C-1238D6512F16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ED811B5B-FBCD-4B80-BF77-EE86702179D3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965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191EAB-1AE9-A25B-5313-9AFB3F9601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2</a:t>
            </a: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703F8EC-0D3F-9728-409B-9FBB22C5E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808456"/>
            <a:ext cx="8767860" cy="1388165"/>
          </a:xfrm>
        </p:spPr>
        <p:txBody>
          <a:bodyPr/>
          <a:lstStyle/>
          <a:p>
            <a:pPr algn="l"/>
            <a:endParaRPr lang="fr-FR" dirty="0"/>
          </a:p>
          <a:p>
            <a:pPr algn="l"/>
            <a:endParaRPr lang="en-GB" dirty="0"/>
          </a:p>
          <a:p>
            <a:pPr algn="l"/>
            <a:r>
              <a:rPr lang="en-GB" dirty="0"/>
              <a:t>Houda </a:t>
            </a:r>
            <a:r>
              <a:rPr lang="fr-FR" dirty="0"/>
              <a:t>Tilehghouatine</a:t>
            </a:r>
            <a:r>
              <a:rPr lang="en-GB" dirty="0"/>
              <a:t>, </a:t>
            </a:r>
            <a:r>
              <a:rPr lang="fr-FR" dirty="0"/>
              <a:t>Décembre</a:t>
            </a:r>
            <a:r>
              <a:rPr lang="en-GB" dirty="0"/>
              <a:t> 2022.</a:t>
            </a:r>
          </a:p>
        </p:txBody>
      </p:sp>
    </p:spTree>
    <p:extLst>
      <p:ext uri="{BB962C8B-B14F-4D97-AF65-F5344CB8AC3E}">
        <p14:creationId xmlns:p14="http://schemas.microsoft.com/office/powerpoint/2010/main" val="651605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9CCA10-A71D-E3E7-4FF4-DAA7F6B9A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Choix des indicateurs</a:t>
            </a:r>
            <a:endParaRPr lang="en-GB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B798500-0252-17D0-17FC-1F7937B18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6" t="33737" r="6819" b="42424"/>
          <a:stretch/>
        </p:blipFill>
        <p:spPr>
          <a:xfrm>
            <a:off x="1025236" y="2526924"/>
            <a:ext cx="9545782" cy="163483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82EDBE6-4292-5FD2-13F2-5C7DAC4711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6" t="38889" r="7148" b="47273"/>
          <a:stretch/>
        </p:blipFill>
        <p:spPr>
          <a:xfrm>
            <a:off x="1025236" y="3794858"/>
            <a:ext cx="9545782" cy="949036"/>
          </a:xfrm>
          <a:prstGeom prst="rect">
            <a:avLst/>
          </a:prstGeom>
        </p:spPr>
      </p:pic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9B97363B-1D21-DFA5-2EFB-03CFC29A2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fr-FR" b="1" u="sng"/>
              <a:t>B – Analyse du jeu de données</a:t>
            </a:r>
          </a:p>
          <a:p>
            <a:pPr marL="45720" indent="0">
              <a:buNone/>
            </a:pPr>
            <a:endParaRPr lang="en-GB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6B5ED96-8D91-7337-7C45-6808155840C4}"/>
              </a:ext>
            </a:extLst>
          </p:cNvPr>
          <p:cNvSpPr txBox="1"/>
          <p:nvPr/>
        </p:nvSpPr>
        <p:spPr>
          <a:xfrm>
            <a:off x="949540" y="4743894"/>
            <a:ext cx="969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Indicateurs statistiques de l’utilisation d’internet selon les régions Géographiques.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3418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56A616-AC9B-B3AD-7A60-EDB1C6649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Choix des indicateurs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C1F04D-FC93-7A4C-8DE5-AE0FD97EB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21094"/>
            <a:ext cx="9872871" cy="4038600"/>
          </a:xfrm>
        </p:spPr>
        <p:txBody>
          <a:bodyPr/>
          <a:lstStyle/>
          <a:p>
            <a:pPr marL="45720" indent="0">
              <a:buNone/>
            </a:pPr>
            <a:r>
              <a:rPr lang="fr-FR" b="1" u="sng" dirty="0"/>
              <a:t>B – Analyse du jeu de données</a:t>
            </a:r>
          </a:p>
          <a:p>
            <a:pPr marL="45720" indent="0">
              <a:buNone/>
            </a:pPr>
            <a:endParaRPr lang="en-GB" dirty="0"/>
          </a:p>
        </p:txBody>
      </p:sp>
      <p:pic>
        <p:nvPicPr>
          <p:cNvPr id="5" name="Image 4" descr="Une image contenant texte, capture d’écran, moniteur, ordinateur&#10;&#10;Description générée automatiquement">
            <a:extLst>
              <a:ext uri="{FF2B5EF4-FFF2-40B4-BE49-F238E27FC236}">
                <a16:creationId xmlns:a16="http://schemas.microsoft.com/office/drawing/2014/main" id="{D3384A44-3A04-8771-3F89-2F75EAE10F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4" t="37753" r="19944" b="36779"/>
          <a:stretch/>
        </p:blipFill>
        <p:spPr>
          <a:xfrm>
            <a:off x="1041751" y="2304151"/>
            <a:ext cx="7849456" cy="1746606"/>
          </a:xfrm>
          <a:prstGeom prst="rect">
            <a:avLst/>
          </a:prstGeom>
        </p:spPr>
      </p:pic>
      <p:pic>
        <p:nvPicPr>
          <p:cNvPr id="21" name="Image 20" descr="Une image contenant texte, capture d’écran, moniteur, noir&#10;&#10;Description générée automatiquement">
            <a:extLst>
              <a:ext uri="{FF2B5EF4-FFF2-40B4-BE49-F238E27FC236}">
                <a16:creationId xmlns:a16="http://schemas.microsoft.com/office/drawing/2014/main" id="{E9274158-68C4-508D-4555-7A1BBA5647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4" t="51685" r="19944" b="38128"/>
          <a:stretch/>
        </p:blipFill>
        <p:spPr>
          <a:xfrm>
            <a:off x="1041751" y="3563505"/>
            <a:ext cx="7849456" cy="69864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50E8CAB-7534-D2FA-211C-47A837A2CF3D}"/>
              </a:ext>
            </a:extLst>
          </p:cNvPr>
          <p:cNvSpPr txBox="1"/>
          <p:nvPr/>
        </p:nvSpPr>
        <p:spPr>
          <a:xfrm>
            <a:off x="946058" y="4262148"/>
            <a:ext cx="8250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Indicateurs statistiques de la moyenne  d’année d’études par les 15-19 ans  en 2040 selon les régions.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592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CBBCF-B88B-5F62-3E3F-04CD011F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Choix des indicateurs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049134-92F7-6D95-7E93-4F85492AE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97637"/>
            <a:ext cx="9872871" cy="4038600"/>
          </a:xfrm>
        </p:spPr>
        <p:txBody>
          <a:bodyPr/>
          <a:lstStyle/>
          <a:p>
            <a:pPr marL="45720" indent="0">
              <a:buNone/>
            </a:pPr>
            <a:r>
              <a:rPr lang="fr-FR" b="1" u="sng" dirty="0"/>
              <a:t>B – Analyse du jeu de données</a:t>
            </a:r>
          </a:p>
          <a:p>
            <a:pPr marL="45720" indent="0">
              <a:buNone/>
            </a:pP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F86B2D9-1D40-A660-6767-61D19348A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4" t="32809" r="20534" b="41723"/>
          <a:stretch/>
        </p:blipFill>
        <p:spPr>
          <a:xfrm>
            <a:off x="1176129" y="2467045"/>
            <a:ext cx="7849456" cy="174660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39280FB-497D-00A2-8437-A765C5FA6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6" t="47448" r="20702" b="42370"/>
          <a:stretch/>
        </p:blipFill>
        <p:spPr>
          <a:xfrm>
            <a:off x="1176129" y="3767850"/>
            <a:ext cx="7849456" cy="6983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B7DB294-1435-3D53-BF70-775414D1320F}"/>
              </a:ext>
            </a:extLst>
          </p:cNvPr>
          <p:cNvSpPr txBox="1"/>
          <p:nvPr/>
        </p:nvSpPr>
        <p:spPr>
          <a:xfrm>
            <a:off x="1052384" y="4509156"/>
            <a:ext cx="8250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Indicateurs statistiques de la moyenne  d’année d’études par les 20-24 ans en 2040 selon les régions.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8927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B8B78B-6A73-189F-605C-80F8C634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Choix des indicateurs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4E642A-A8B9-66E9-BDB1-1CC4AF258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77257"/>
            <a:ext cx="9872871" cy="4038600"/>
          </a:xfrm>
        </p:spPr>
        <p:txBody>
          <a:bodyPr/>
          <a:lstStyle/>
          <a:p>
            <a:pPr marL="45720" indent="0">
              <a:buNone/>
            </a:pPr>
            <a:r>
              <a:rPr lang="fr-FR" b="1" u="sng" dirty="0"/>
              <a:t>B – Analyse du jeu de données</a:t>
            </a:r>
          </a:p>
          <a:p>
            <a:pPr marL="45720" indent="0">
              <a:buNone/>
            </a:pPr>
            <a:endParaRPr lang="en-GB" dirty="0"/>
          </a:p>
        </p:txBody>
      </p:sp>
      <p:pic>
        <p:nvPicPr>
          <p:cNvPr id="4" name="Image 3" descr="Une image contenant texte, capture d’écran, moniteur, noir&#10;&#10;Description générée automatiquement">
            <a:extLst>
              <a:ext uri="{FF2B5EF4-FFF2-40B4-BE49-F238E27FC236}">
                <a16:creationId xmlns:a16="http://schemas.microsoft.com/office/drawing/2014/main" id="{6815DBE4-075F-CDC7-B464-7B297AFD6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4" t="28666" r="20534" b="50000"/>
          <a:stretch/>
        </p:blipFill>
        <p:spPr>
          <a:xfrm>
            <a:off x="1176129" y="2163652"/>
            <a:ext cx="7849457" cy="1463040"/>
          </a:xfrm>
          <a:prstGeom prst="rect">
            <a:avLst/>
          </a:prstGeom>
        </p:spPr>
      </p:pic>
      <p:pic>
        <p:nvPicPr>
          <p:cNvPr id="6" name="Image 5" descr="Une image contenant texte, capture d’écran, moniteur, noir&#10;&#10;Description générée automatiquement">
            <a:extLst>
              <a:ext uri="{FF2B5EF4-FFF2-40B4-BE49-F238E27FC236}">
                <a16:creationId xmlns:a16="http://schemas.microsoft.com/office/drawing/2014/main" id="{73636CF7-C657-5A98-744D-4456B41F97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t="42997" r="20467" b="46779"/>
          <a:stretch/>
        </p:blipFill>
        <p:spPr>
          <a:xfrm>
            <a:off x="1176129" y="3429000"/>
            <a:ext cx="7849457" cy="70121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74939BF-F397-0785-37E3-C9CEF0FDF289}"/>
              </a:ext>
            </a:extLst>
          </p:cNvPr>
          <p:cNvSpPr txBox="1"/>
          <p:nvPr/>
        </p:nvSpPr>
        <p:spPr>
          <a:xfrm>
            <a:off x="1140351" y="4130211"/>
            <a:ext cx="8250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Indicateurs statistiques de la moyenne  d’année d’études par les 25-29 ans en 2040 selon les régions.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364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74089C-5019-3F6A-DEF4-0D412C1ED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Choix des indicateurs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3989A4-4C52-5FBB-26F9-9B24E6F24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62760"/>
            <a:ext cx="9872871" cy="4038600"/>
          </a:xfrm>
        </p:spPr>
        <p:txBody>
          <a:bodyPr/>
          <a:lstStyle/>
          <a:p>
            <a:pPr marL="45720" indent="0">
              <a:buNone/>
            </a:pPr>
            <a:r>
              <a:rPr lang="fr-FR" b="1" u="sng" dirty="0"/>
              <a:t>B – Analyse du jeu de données</a:t>
            </a:r>
          </a:p>
          <a:p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FD915E-E36C-0684-746E-57B5F8E466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1" t="19028" r="43438" b="17777"/>
          <a:stretch/>
        </p:blipFill>
        <p:spPr>
          <a:xfrm>
            <a:off x="1176130" y="2115184"/>
            <a:ext cx="3828274" cy="344242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09B7C24-4687-F0F0-7084-FE611B74B7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7" t="19407" r="44917" b="15259"/>
          <a:stretch/>
        </p:blipFill>
        <p:spPr>
          <a:xfrm>
            <a:off x="6349428" y="2115184"/>
            <a:ext cx="3574845" cy="344215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F8DD172-6461-42B1-CD52-5663EF475588}"/>
              </a:ext>
            </a:extLst>
          </p:cNvPr>
          <p:cNvSpPr txBox="1"/>
          <p:nvPr/>
        </p:nvSpPr>
        <p:spPr>
          <a:xfrm>
            <a:off x="1140351" y="5616694"/>
            <a:ext cx="437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Histogramme du PIB par habitant en 2015</a:t>
            </a:r>
            <a:endParaRPr lang="en-GB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2128BA0-69D0-C164-01C6-BF7BFFCD186B}"/>
              </a:ext>
            </a:extLst>
          </p:cNvPr>
          <p:cNvSpPr txBox="1"/>
          <p:nvPr/>
        </p:nvSpPr>
        <p:spPr>
          <a:xfrm>
            <a:off x="6349428" y="5631373"/>
            <a:ext cx="489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Histogramme du PIB brute en 2015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2075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A599B9-4D8C-ACE7-DBDA-A30DE57A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Choix des indicateurs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6F6092-F025-0601-466B-90DDBCFD6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31579"/>
            <a:ext cx="9872871" cy="4038600"/>
          </a:xfrm>
        </p:spPr>
        <p:txBody>
          <a:bodyPr anchor="t" anchorCtr="0"/>
          <a:lstStyle/>
          <a:p>
            <a:pPr marL="45720" indent="0">
              <a:buNone/>
            </a:pPr>
            <a:r>
              <a:rPr lang="fr-FR" b="1" u="sng" dirty="0"/>
              <a:t>B – Analyse du jeu de données</a:t>
            </a:r>
          </a:p>
          <a:p>
            <a:r>
              <a:rPr lang="fr-FR" dirty="0"/>
              <a:t>Valeurs</a:t>
            </a:r>
            <a:r>
              <a:rPr lang="en-GB" dirty="0"/>
              <a:t> qui </a:t>
            </a:r>
            <a:r>
              <a:rPr lang="fr-FR" dirty="0"/>
              <a:t>peuvent</a:t>
            </a:r>
            <a:r>
              <a:rPr lang="en-GB" dirty="0"/>
              <a:t> </a:t>
            </a:r>
            <a:r>
              <a:rPr lang="fr-FR" dirty="0"/>
              <a:t>sembler</a:t>
            </a:r>
            <a:r>
              <a:rPr lang="en-GB" dirty="0"/>
              <a:t> </a:t>
            </a:r>
            <a:r>
              <a:rPr lang="fr-FR" dirty="0"/>
              <a:t>aberrantes</a:t>
            </a:r>
            <a:r>
              <a:rPr lang="en-GB" dirty="0"/>
              <a:t> on constate après verification,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sont</a:t>
            </a:r>
            <a:r>
              <a:rPr lang="en-GB" dirty="0"/>
              <a:t> </a:t>
            </a:r>
            <a:r>
              <a:rPr lang="en-GB" dirty="0" err="1"/>
              <a:t>tous</a:t>
            </a:r>
            <a:r>
              <a:rPr lang="en-GB" dirty="0"/>
              <a:t> des pays à fort revenues.</a:t>
            </a:r>
          </a:p>
          <a:p>
            <a:r>
              <a:rPr lang="en-GB" dirty="0" err="1"/>
              <a:t>Indes</a:t>
            </a:r>
            <a:r>
              <a:rPr lang="en-GB" dirty="0"/>
              <a:t> : pays à faibles revenues.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E70FA36-030F-6815-E4CE-8089E4ABE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2" t="41111" r="43176" b="23065"/>
          <a:stretch/>
        </p:blipFill>
        <p:spPr>
          <a:xfrm>
            <a:off x="6314078" y="3625703"/>
            <a:ext cx="3982978" cy="191268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1CB4548-3C6F-C676-96A4-3BB0DAECFF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1" t="32035" r="35861" b="32299"/>
          <a:stretch/>
        </p:blipFill>
        <p:spPr>
          <a:xfrm>
            <a:off x="941530" y="3625702"/>
            <a:ext cx="4816315" cy="191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81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9E4A2A-55CE-C758-8E7D-E08FF7AA4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Choix des indicateurs</a:t>
            </a:r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83D7733-692A-FD78-43A0-589016DFCF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7" t="20890" r="44666" b="16741"/>
          <a:stretch/>
        </p:blipFill>
        <p:spPr>
          <a:xfrm>
            <a:off x="6596009" y="2485299"/>
            <a:ext cx="3244998" cy="290668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A9F517F-B43B-C3A4-B8E7-B94F203BB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3" t="19111" r="44417" b="15704"/>
          <a:stretch/>
        </p:blipFill>
        <p:spPr>
          <a:xfrm>
            <a:off x="1063551" y="2485299"/>
            <a:ext cx="3169402" cy="2905284"/>
          </a:xfrm>
          <a:prstGeom prst="rect">
            <a:avLst/>
          </a:prstGeom>
        </p:spPr>
      </p:pic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2A0E793A-0E8D-8A5E-E709-9B88B857E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57703"/>
            <a:ext cx="9872871" cy="4038600"/>
          </a:xfrm>
        </p:spPr>
        <p:txBody>
          <a:bodyPr/>
          <a:lstStyle/>
          <a:p>
            <a:pPr marL="45720" indent="0">
              <a:buNone/>
            </a:pPr>
            <a:r>
              <a:rPr lang="fr-FR" b="1" u="sng" dirty="0"/>
              <a:t>B – Analyse du jeu de données</a:t>
            </a:r>
          </a:p>
          <a:p>
            <a:pPr marL="45720" indent="0">
              <a:buNone/>
            </a:pPr>
            <a:endParaRPr lang="en-GB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1BD5D21-3075-580C-3816-92E69CC44961}"/>
              </a:ext>
            </a:extLst>
          </p:cNvPr>
          <p:cNvSpPr txBox="1"/>
          <p:nvPr/>
        </p:nvSpPr>
        <p:spPr>
          <a:xfrm>
            <a:off x="883578" y="5448257"/>
            <a:ext cx="3729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Histogramme de la moyenne d’année d’étude par pays en 2040 pour les 25 - 29 ans.</a:t>
            </a:r>
            <a:endParaRPr lang="en-GB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4263B73-316D-9A37-E134-C4BA9933782A}"/>
              </a:ext>
            </a:extLst>
          </p:cNvPr>
          <p:cNvSpPr txBox="1"/>
          <p:nvPr/>
        </p:nvSpPr>
        <p:spPr>
          <a:xfrm>
            <a:off x="6265525" y="5448257"/>
            <a:ext cx="3729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Histogramme de la moyenne d’année d’étude par pays en 2040 pour les 20 -24 ans.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6781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A1698A-D629-D8E4-EBE0-99C145CF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Choix des indicateurs</a:t>
            </a:r>
            <a:endParaRPr lang="en-GB" dirty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7FA13A1-38AC-87B7-E055-5CC07C2C2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fr-FR" b="1" u="sng" dirty="0"/>
              <a:t>B – Analyse du jeu de données</a:t>
            </a:r>
          </a:p>
          <a:p>
            <a:pPr marL="45720" indent="0">
              <a:buNone/>
            </a:pPr>
            <a:endParaRPr lang="fr-FR" dirty="0"/>
          </a:p>
          <a:p>
            <a:pPr marL="45720" indent="0">
              <a:buNone/>
            </a:pPr>
            <a:endParaRPr lang="fr-FR" dirty="0"/>
          </a:p>
          <a:p>
            <a:pPr marL="45720" indent="0">
              <a:buNone/>
            </a:pPr>
            <a:endParaRPr lang="en-GB" dirty="0"/>
          </a:p>
        </p:txBody>
      </p:sp>
      <p:pic>
        <p:nvPicPr>
          <p:cNvPr id="11" name="Espace réservé du contenu 4">
            <a:extLst>
              <a:ext uri="{FF2B5EF4-FFF2-40B4-BE49-F238E27FC236}">
                <a16:creationId xmlns:a16="http://schemas.microsoft.com/office/drawing/2014/main" id="{3EC8A008-7997-EA51-9FEA-E5F67F96C6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7" t="33962" r="2631" b="29811"/>
          <a:stretch/>
        </p:blipFill>
        <p:spPr>
          <a:xfrm>
            <a:off x="4698598" y="2822024"/>
            <a:ext cx="6674068" cy="163850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953EAE2-5987-EF34-9E01-5157896D05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7" t="18850" r="44569" b="16169"/>
          <a:stretch/>
        </p:blipFill>
        <p:spPr>
          <a:xfrm>
            <a:off x="1276206" y="2592936"/>
            <a:ext cx="3065597" cy="285673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4DA1D4D-2B99-52EC-CE35-D82D87A83914}"/>
              </a:ext>
            </a:extLst>
          </p:cNvPr>
          <p:cNvSpPr txBox="1"/>
          <p:nvPr/>
        </p:nvSpPr>
        <p:spPr>
          <a:xfrm>
            <a:off x="1143000" y="5533289"/>
            <a:ext cx="3729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Histogramme de la moyenne d’année d’étude par pays en 2040 pour les 15 - 19 ans.</a:t>
            </a:r>
            <a:endParaRPr lang="en-GB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2F1382B-9078-BFF0-530E-75F66FA6420E}"/>
              </a:ext>
            </a:extLst>
          </p:cNvPr>
          <p:cNvSpPr txBox="1"/>
          <p:nvPr/>
        </p:nvSpPr>
        <p:spPr>
          <a:xfrm>
            <a:off x="4912242" y="4795284"/>
            <a:ext cx="6550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Valeurs</a:t>
            </a:r>
            <a:r>
              <a:rPr lang="en-GB" dirty="0">
                <a:solidFill>
                  <a:schemeClr val="accent1"/>
                </a:solidFill>
              </a:rPr>
              <a:t> qui </a:t>
            </a:r>
            <a:r>
              <a:rPr lang="fr-FR" dirty="0">
                <a:solidFill>
                  <a:schemeClr val="accent1"/>
                </a:solidFill>
              </a:rPr>
              <a:t>peuvent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fr-FR" dirty="0">
                <a:solidFill>
                  <a:schemeClr val="accent1"/>
                </a:solidFill>
              </a:rPr>
              <a:t>sembler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fr-FR" dirty="0">
                <a:solidFill>
                  <a:schemeClr val="accent1"/>
                </a:solidFill>
              </a:rPr>
              <a:t>aberrantes</a:t>
            </a:r>
            <a:r>
              <a:rPr lang="en-GB" dirty="0">
                <a:solidFill>
                  <a:schemeClr val="accent1"/>
                </a:solidFill>
              </a:rPr>
              <a:t> on constate après verification, </a:t>
            </a:r>
            <a:r>
              <a:rPr lang="en-GB" dirty="0" err="1">
                <a:solidFill>
                  <a:schemeClr val="accent1"/>
                </a:solidFill>
              </a:rPr>
              <a:t>ce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sont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tous</a:t>
            </a:r>
            <a:r>
              <a:rPr lang="en-GB" dirty="0">
                <a:solidFill>
                  <a:schemeClr val="accent1"/>
                </a:solidFill>
              </a:rPr>
              <a:t> des pays à faibles revenues.</a:t>
            </a:r>
          </a:p>
        </p:txBody>
      </p:sp>
    </p:spTree>
    <p:extLst>
      <p:ext uri="{BB962C8B-B14F-4D97-AF65-F5344CB8AC3E}">
        <p14:creationId xmlns:p14="http://schemas.microsoft.com/office/powerpoint/2010/main" val="173216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2B402E-E7CF-6AC4-6970-CE5DA729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Choix des indicateurs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01112E-349A-6C4D-2561-E92E23510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708" y="1819522"/>
            <a:ext cx="9872871" cy="4038600"/>
          </a:xfrm>
        </p:spPr>
        <p:txBody>
          <a:bodyPr/>
          <a:lstStyle/>
          <a:p>
            <a:pPr marL="45720" indent="0">
              <a:buNone/>
            </a:pPr>
            <a:r>
              <a:rPr lang="fr-FR" b="1" u="sng" dirty="0"/>
              <a:t>B – Analyse du jeu de données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lvl="8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357FCE5-C648-7550-39A7-30D2192387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9" t="19004" r="45431" b="16016"/>
          <a:stretch/>
        </p:blipFill>
        <p:spPr>
          <a:xfrm>
            <a:off x="1023708" y="2303832"/>
            <a:ext cx="3516394" cy="3269630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274BB4B-FAE4-1A70-B649-07DA6EFB29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4" t="40899" r="37388" b="50000"/>
          <a:stretch/>
        </p:blipFill>
        <p:spPr>
          <a:xfrm>
            <a:off x="5422125" y="2762657"/>
            <a:ext cx="5794625" cy="624155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B38698C3-9D17-4421-57FA-067655048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0" t="35056" r="51039" b="48020"/>
          <a:stretch/>
        </p:blipFill>
        <p:spPr>
          <a:xfrm>
            <a:off x="5422125" y="3429000"/>
            <a:ext cx="4113646" cy="116072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C94231E-E65D-2C03-22DF-3CC34FF76D91}"/>
              </a:ext>
            </a:extLst>
          </p:cNvPr>
          <p:cNvSpPr txBox="1"/>
          <p:nvPr/>
        </p:nvSpPr>
        <p:spPr>
          <a:xfrm>
            <a:off x="917145" y="5573462"/>
            <a:ext cx="3729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Histogramme de l’utilisation d’internet en 2015.</a:t>
            </a:r>
            <a:endParaRPr lang="en-GB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47AE8EC-39FF-90C4-54C4-EA4BF34E4280}"/>
              </a:ext>
            </a:extLst>
          </p:cNvPr>
          <p:cNvSpPr txBox="1"/>
          <p:nvPr/>
        </p:nvSpPr>
        <p:spPr>
          <a:xfrm>
            <a:off x="4819833" y="4762257"/>
            <a:ext cx="6517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Sélection des pays faisant parties des derniers quartile de l’indicateur sur l’utilisation d’internet. </a:t>
            </a:r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4778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D31350-FDA0-DA58-697E-A025E6EBB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Choix des indicateurs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C7C2F7-6EFE-B6D2-9E32-3069CFE8D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fr-FR" b="1" u="sng" dirty="0"/>
              <a:t>B – Analyse du jeu de données</a:t>
            </a:r>
          </a:p>
          <a:p>
            <a:pPr marL="45720" indent="0">
              <a:buNone/>
            </a:pPr>
            <a:r>
              <a:rPr lang="fr-FR" b="1" dirty="0"/>
              <a:t>Pour les indicateurs concernant les PIB :</a:t>
            </a:r>
          </a:p>
          <a:p>
            <a:pPr marL="45720" indent="0">
              <a:buNone/>
            </a:pPr>
            <a:endParaRPr lang="fr-FR" b="1" u="sng" dirty="0"/>
          </a:p>
          <a:p>
            <a:pPr marL="45720" indent="0">
              <a:buNone/>
            </a:pPr>
            <a:endParaRPr lang="fr-FR" b="1" u="sng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Imputation par la </a:t>
            </a:r>
            <a:r>
              <a:rPr lang="fr-FR" dirty="0"/>
              <a:t>médiane et la moyenne</a:t>
            </a:r>
            <a:r>
              <a:rPr lang="en-GB" dirty="0"/>
              <a:t> </a:t>
            </a:r>
            <a:r>
              <a:rPr lang="en-GB" dirty="0" err="1"/>
              <a:t>selon</a:t>
            </a:r>
            <a:r>
              <a:rPr lang="en-GB" dirty="0"/>
              <a:t> le </a:t>
            </a:r>
            <a:r>
              <a:rPr lang="en-GB" dirty="0" err="1"/>
              <a:t>groupe</a:t>
            </a:r>
            <a:r>
              <a:rPr lang="en-GB" dirty="0"/>
              <a:t> de revenues </a:t>
            </a:r>
            <a:r>
              <a:rPr lang="en-GB" dirty="0" err="1"/>
              <a:t>majoritaires</a:t>
            </a:r>
            <a:r>
              <a:rPr lang="en-GB" dirty="0"/>
              <a:t> et les </a:t>
            </a:r>
            <a:r>
              <a:rPr lang="en-GB" dirty="0" err="1"/>
              <a:t>régions</a:t>
            </a:r>
            <a:r>
              <a:rPr lang="en-GB" dirty="0"/>
              <a:t>  </a:t>
            </a:r>
          </a:p>
          <a:p>
            <a:pPr marL="45720" indent="0">
              <a:buNone/>
            </a:pPr>
            <a:endParaRPr lang="en-GB" dirty="0"/>
          </a:p>
        </p:txBody>
      </p:sp>
      <p:pic>
        <p:nvPicPr>
          <p:cNvPr id="6" name="Image 5" descr="Une image contenant texte, capture d’écran, moniteur, noir&#10;&#10;Description générée automatiquement">
            <a:extLst>
              <a:ext uri="{FF2B5EF4-FFF2-40B4-BE49-F238E27FC236}">
                <a16:creationId xmlns:a16="http://schemas.microsoft.com/office/drawing/2014/main" id="{B7E90944-7A37-73BA-7C43-890012273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41111" r="2500" b="39111"/>
          <a:stretch/>
        </p:blipFill>
        <p:spPr>
          <a:xfrm>
            <a:off x="853562" y="3110346"/>
            <a:ext cx="10744200" cy="1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42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D57F01-0090-152E-B9BD-380587546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fr-FR" dirty="0"/>
            </a:br>
            <a:r>
              <a:rPr lang="fr-FR" dirty="0"/>
              <a:t>Introduction</a:t>
            </a:r>
            <a:br>
              <a:rPr lang="fr-FR" dirty="0"/>
            </a:b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3B7E2F-55AC-FCFD-2567-F1A6B5604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fr-FR" dirty="0"/>
              <a:t>Problématique :</a:t>
            </a:r>
          </a:p>
          <a:p>
            <a:pPr marL="45720" indent="0">
              <a:buNone/>
            </a:pPr>
            <a:r>
              <a:rPr lang="fr-FR" dirty="0"/>
              <a:t>-Quels sont les pays avec un fort potentiel de clients pour nos services ?</a:t>
            </a:r>
            <a:br>
              <a:rPr lang="fr-FR" dirty="0"/>
            </a:br>
            <a:r>
              <a:rPr lang="fr-FR" dirty="0"/>
              <a:t>-Pour chacun de ces pays, quelle sera l’évolution de ce potentiel de clients ?</a:t>
            </a:r>
            <a:br>
              <a:rPr lang="fr-FR" dirty="0"/>
            </a:br>
            <a:r>
              <a:rPr lang="fr-FR" dirty="0"/>
              <a:t>-Dans quels pays l’entreprise doit-elle opérer en priorité ? </a:t>
            </a:r>
          </a:p>
          <a:p>
            <a:pPr marL="45720" indent="0">
              <a:buNone/>
            </a:pPr>
            <a:endParaRPr lang="fr-FR" dirty="0"/>
          </a:p>
          <a:p>
            <a:pPr marL="45720" indent="0">
              <a:buNone/>
            </a:pPr>
            <a:r>
              <a:rPr lang="fr-FR" dirty="0"/>
              <a:t>Objectifs : </a:t>
            </a:r>
          </a:p>
          <a:p>
            <a:pPr marL="45720" indent="0">
              <a:buNone/>
            </a:pPr>
            <a:r>
              <a:rPr lang="fr-FR" dirty="0"/>
              <a:t>-proposer une liste de pays correspondants aux critères de l'entreprise.</a:t>
            </a:r>
          </a:p>
          <a:p>
            <a:pPr marL="45720" indent="0">
              <a:buNone/>
            </a:pPr>
            <a:endParaRPr lang="fr-FR" dirty="0"/>
          </a:p>
          <a:p>
            <a:endParaRPr lang="fr-FR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9683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F0EC8E-EC7A-8ABF-E216-66C96AE48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Choix des indicateurs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878DCF-459F-05FB-1DEC-CED4178D3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fr-FR" b="1" u="sng" dirty="0"/>
              <a:t>B – Analyse du jeu de données</a:t>
            </a:r>
          </a:p>
          <a:p>
            <a:pPr marL="45720" indent="0">
              <a:buNone/>
            </a:pPr>
            <a:endParaRPr lang="en-GB"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646AB0-0D03-D8F8-7330-F76B689452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4" t="28666" r="48511" b="53109"/>
          <a:stretch/>
        </p:blipFill>
        <p:spPr>
          <a:xfrm>
            <a:off x="1040259" y="2548589"/>
            <a:ext cx="4438436" cy="124985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A720FC0-4C2C-9DF1-2EB6-833B0A6F6B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8" t="31461" r="19186" b="41722"/>
          <a:stretch/>
        </p:blipFill>
        <p:spPr>
          <a:xfrm>
            <a:off x="1040259" y="3872070"/>
            <a:ext cx="8003569" cy="183907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837BFFB-371A-BFBD-3EE8-7E96E6242221}"/>
              </a:ext>
            </a:extLst>
          </p:cNvPr>
          <p:cNvSpPr txBox="1"/>
          <p:nvPr/>
        </p:nvSpPr>
        <p:spPr>
          <a:xfrm>
            <a:off x="5784113" y="2548589"/>
            <a:ext cx="5699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Pour la projection: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Imputation par PIB le plus proche de l’individu manquant  </a:t>
            </a:r>
          </a:p>
        </p:txBody>
      </p:sp>
    </p:spTree>
    <p:extLst>
      <p:ext uri="{BB962C8B-B14F-4D97-AF65-F5344CB8AC3E}">
        <p14:creationId xmlns:p14="http://schemas.microsoft.com/office/powerpoint/2010/main" val="3824738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610D4-A3A1-C999-C103-7AD141DCD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Choix des indicateurs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6391E1-A062-38A5-DF97-A5550A2AB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fr-FR" b="1" u="sng" dirty="0"/>
              <a:t>B – Analyse du jeu de données</a:t>
            </a:r>
          </a:p>
          <a:p>
            <a:pPr marL="45720" indent="0">
              <a:buNone/>
            </a:pPr>
            <a:endParaRPr lang="en-GB" dirty="0"/>
          </a:p>
        </p:txBody>
      </p:sp>
      <p:pic>
        <p:nvPicPr>
          <p:cNvPr id="4" name="Image 3" descr="Une image contenant texte, capture d’écran, ordinateur&#10;&#10;Description générée automatiquement">
            <a:extLst>
              <a:ext uri="{FF2B5EF4-FFF2-40B4-BE49-F238E27FC236}">
                <a16:creationId xmlns:a16="http://schemas.microsoft.com/office/drawing/2014/main" id="{367E82AB-78CD-1BFF-33AB-B5FE88309A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7" t="35506" r="20197" b="34381"/>
          <a:stretch/>
        </p:blipFill>
        <p:spPr>
          <a:xfrm>
            <a:off x="1143000" y="2734637"/>
            <a:ext cx="7859730" cy="206510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B238D7D-60FB-EF05-A11C-CEE215EBD0D3}"/>
              </a:ext>
            </a:extLst>
          </p:cNvPr>
          <p:cNvSpPr txBox="1"/>
          <p:nvPr/>
        </p:nvSpPr>
        <p:spPr>
          <a:xfrm>
            <a:off x="1143000" y="5078540"/>
            <a:ext cx="8947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Projection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Imputation par la médiane selon les groupes de revenues.</a:t>
            </a:r>
            <a:endParaRPr lang="fr-FR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657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052428-5B1E-C269-C68F-3DAD18006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 Analyse de données</a:t>
            </a:r>
            <a:endParaRPr lang="en-GB" dirty="0"/>
          </a:p>
        </p:txBody>
      </p: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9ACF13A0-E0F6-E156-62BF-DDFB6D027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0" t="20797" r="38081" b="15095"/>
          <a:stretch/>
        </p:blipFill>
        <p:spPr>
          <a:xfrm>
            <a:off x="7219087" y="1965960"/>
            <a:ext cx="4226617" cy="330778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542B581-210E-A551-1937-CC45FC62B8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0" t="19776" r="36376" b="16578"/>
          <a:stretch/>
        </p:blipFill>
        <p:spPr>
          <a:xfrm>
            <a:off x="544258" y="1600568"/>
            <a:ext cx="5551742" cy="40386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6E642F2-BA6E-6D94-80AA-5F6645F316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0" t="73858" r="36376" b="16105"/>
          <a:stretch/>
        </p:blipFill>
        <p:spPr>
          <a:xfrm>
            <a:off x="544258" y="5624043"/>
            <a:ext cx="5551742" cy="636929"/>
          </a:xfrm>
          <a:prstGeom prst="rect">
            <a:avLst/>
          </a:prstGeom>
        </p:spPr>
      </p:pic>
      <p:sp>
        <p:nvSpPr>
          <p:cNvPr id="25" name="Espace réservé du contenu 24">
            <a:extLst>
              <a:ext uri="{FF2B5EF4-FFF2-40B4-BE49-F238E27FC236}">
                <a16:creationId xmlns:a16="http://schemas.microsoft.com/office/drawing/2014/main" id="{71F02089-41F5-48EB-5E7B-D0D97381F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36" y="1853672"/>
            <a:ext cx="9872871" cy="40386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B91824C-398A-6C9E-0D37-458B6EBCAA53}"/>
              </a:ext>
            </a:extLst>
          </p:cNvPr>
          <p:cNvSpPr/>
          <p:nvPr/>
        </p:nvSpPr>
        <p:spPr>
          <a:xfrm>
            <a:off x="6268663" y="3210032"/>
            <a:ext cx="867874" cy="967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9720F4D-0C14-A103-A3A3-68E70DEF3418}"/>
              </a:ext>
            </a:extLst>
          </p:cNvPr>
          <p:cNvSpPr txBox="1"/>
          <p:nvPr/>
        </p:nvSpPr>
        <p:spPr>
          <a:xfrm>
            <a:off x="6146722" y="5891956"/>
            <a:ext cx="514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Graphe du PIB/habitats en 2015 par pays </a:t>
            </a:r>
          </a:p>
        </p:txBody>
      </p:sp>
    </p:spTree>
    <p:extLst>
      <p:ext uri="{BB962C8B-B14F-4D97-AF65-F5344CB8AC3E}">
        <p14:creationId xmlns:p14="http://schemas.microsoft.com/office/powerpoint/2010/main" val="1693539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C4132D-E55F-533D-CC94-9B242DFAF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 Analyse de données</a:t>
            </a:r>
            <a:endParaRPr lang="en-GB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FC3A3825-7261-A8C4-7BE0-960684A27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9" t="19326" r="38399" b="14307"/>
          <a:stretch/>
        </p:blipFill>
        <p:spPr>
          <a:xfrm>
            <a:off x="7063360" y="1965960"/>
            <a:ext cx="4641463" cy="36849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B64EF2A-5F0E-A550-0756-30397D2617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5" t="15132" r="36291" b="15505"/>
          <a:stretch/>
        </p:blipFill>
        <p:spPr>
          <a:xfrm>
            <a:off x="723595" y="1615611"/>
            <a:ext cx="5086947" cy="413202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30ABBB8-B486-DB8A-FE56-BBDA870C76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3" t="74905" r="36293" b="19402"/>
          <a:stretch/>
        </p:blipFill>
        <p:spPr>
          <a:xfrm>
            <a:off x="723595" y="5747640"/>
            <a:ext cx="5086947" cy="339130"/>
          </a:xfrm>
          <a:prstGeom prst="rect">
            <a:avLst/>
          </a:prstGeom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C5CFB3A5-9B84-A121-E401-B43BEF3AD241}"/>
              </a:ext>
            </a:extLst>
          </p:cNvPr>
          <p:cNvSpPr/>
          <p:nvPr/>
        </p:nvSpPr>
        <p:spPr>
          <a:xfrm>
            <a:off x="6003014" y="3197843"/>
            <a:ext cx="867874" cy="967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7DF1D12-1FAD-34CD-32D2-4D1B82E1BAF5}"/>
              </a:ext>
            </a:extLst>
          </p:cNvPr>
          <p:cNvSpPr txBox="1"/>
          <p:nvPr/>
        </p:nvSpPr>
        <p:spPr>
          <a:xfrm>
            <a:off x="4296484" y="6105077"/>
            <a:ext cx="514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Graphe du PIB brute en 2015 par pays </a:t>
            </a:r>
          </a:p>
        </p:txBody>
      </p:sp>
    </p:spTree>
    <p:extLst>
      <p:ext uri="{BB962C8B-B14F-4D97-AF65-F5344CB8AC3E}">
        <p14:creationId xmlns:p14="http://schemas.microsoft.com/office/powerpoint/2010/main" val="2527908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214AD1-498D-3E5C-857F-FBCF09D5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99326"/>
            <a:ext cx="9875520" cy="1356360"/>
          </a:xfrm>
        </p:spPr>
        <p:txBody>
          <a:bodyPr/>
          <a:lstStyle/>
          <a:p>
            <a:r>
              <a:rPr lang="fr-FR" dirty="0"/>
              <a:t>III Analyse de données</a:t>
            </a:r>
            <a:endParaRPr lang="en-GB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3D0EACC-D0DB-BC99-ECCC-61B212B29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5" t="21560" r="37026" b="14077"/>
          <a:stretch/>
        </p:blipFill>
        <p:spPr>
          <a:xfrm>
            <a:off x="7275234" y="2139854"/>
            <a:ext cx="4391514" cy="3346545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BA31836-8F0D-C404-8E01-DEDEC730E7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7" t="22396" r="36714" b="22398"/>
          <a:stretch/>
        </p:blipFill>
        <p:spPr>
          <a:xfrm>
            <a:off x="645362" y="1803389"/>
            <a:ext cx="5226833" cy="34272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92BE9C5-549F-A223-E24C-ADEF007155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7" t="53363" r="36714" b="22397"/>
          <a:stretch/>
        </p:blipFill>
        <p:spPr>
          <a:xfrm>
            <a:off x="636997" y="4902315"/>
            <a:ext cx="5235198" cy="1507216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B5F2ACC-0DFD-3ED7-C1DB-47EC6BD87FCC}"/>
              </a:ext>
            </a:extLst>
          </p:cNvPr>
          <p:cNvSpPr/>
          <p:nvPr/>
        </p:nvSpPr>
        <p:spPr>
          <a:xfrm>
            <a:off x="6227480" y="3238706"/>
            <a:ext cx="905900" cy="1033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ED42508-7681-C227-F8A0-8C4E45100F47}"/>
              </a:ext>
            </a:extLst>
          </p:cNvPr>
          <p:cNvSpPr txBox="1"/>
          <p:nvPr/>
        </p:nvSpPr>
        <p:spPr>
          <a:xfrm>
            <a:off x="6080760" y="5670567"/>
            <a:ext cx="5148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Graphe de la projection moyen d’années d’études pour les 15-19 en 2040 par pays </a:t>
            </a:r>
          </a:p>
        </p:txBody>
      </p:sp>
    </p:spTree>
    <p:extLst>
      <p:ext uri="{BB962C8B-B14F-4D97-AF65-F5344CB8AC3E}">
        <p14:creationId xmlns:p14="http://schemas.microsoft.com/office/powerpoint/2010/main" val="248423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7F0DF7-7001-0242-A951-2EA10971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 Analyse de données</a:t>
            </a:r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91BFC95-D0C5-7372-CF1F-755D43441B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2" t="75356" r="36122" b="19101"/>
          <a:stretch/>
        </p:blipFill>
        <p:spPr>
          <a:xfrm>
            <a:off x="486541" y="5996763"/>
            <a:ext cx="5609459" cy="35661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FCCE2B9-BD6C-3357-DEB2-E1C211AF62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1" t="16329" r="36125" b="14733"/>
          <a:stretch/>
        </p:blipFill>
        <p:spPr>
          <a:xfrm>
            <a:off x="486541" y="1561670"/>
            <a:ext cx="5609459" cy="4435093"/>
          </a:xfrm>
          <a:prstGeom prst="rect">
            <a:avLst/>
          </a:prstGeom>
        </p:spPr>
      </p:pic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7481E991-B4FF-134D-13DD-4EBCDA110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7" t="19226" r="35684" b="13080"/>
          <a:stretch/>
        </p:blipFill>
        <p:spPr>
          <a:xfrm>
            <a:off x="7384465" y="1965960"/>
            <a:ext cx="4211345" cy="3222728"/>
          </a:xfrm>
        </p:spPr>
      </p:pic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E8C559BE-C45C-71EC-C66F-80B9BC8F2258}"/>
              </a:ext>
            </a:extLst>
          </p:cNvPr>
          <p:cNvSpPr/>
          <p:nvPr/>
        </p:nvSpPr>
        <p:spPr>
          <a:xfrm>
            <a:off x="6301563" y="3071797"/>
            <a:ext cx="907311" cy="1032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FD32119-2E25-5233-40AB-7C1932878F87}"/>
              </a:ext>
            </a:extLst>
          </p:cNvPr>
          <p:cNvSpPr txBox="1"/>
          <p:nvPr/>
        </p:nvSpPr>
        <p:spPr>
          <a:xfrm>
            <a:off x="6447002" y="5350432"/>
            <a:ext cx="5148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Graphe de la projection moyen d’années d’études pour les 20-24 en 2040 par pays </a:t>
            </a:r>
          </a:p>
        </p:txBody>
      </p:sp>
    </p:spTree>
    <p:extLst>
      <p:ext uri="{BB962C8B-B14F-4D97-AF65-F5344CB8AC3E}">
        <p14:creationId xmlns:p14="http://schemas.microsoft.com/office/powerpoint/2010/main" val="4046221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DD61A1-99BE-F758-412E-13F83188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 Analyse de données</a:t>
            </a:r>
            <a:endParaRPr lang="en-GB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7CAEC84-8FDC-A1D1-FE1B-31188081D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0" t="15659" r="36337" b="14418"/>
          <a:stretch/>
        </p:blipFill>
        <p:spPr>
          <a:xfrm>
            <a:off x="754911" y="1618509"/>
            <a:ext cx="5539563" cy="453419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6461499-718A-0F1A-A9AB-47AD09F6C9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0" t="75349" r="36337" b="18915"/>
          <a:stretch/>
        </p:blipFill>
        <p:spPr>
          <a:xfrm>
            <a:off x="754910" y="6106000"/>
            <a:ext cx="5539563" cy="371986"/>
          </a:xfrm>
          <a:prstGeom prst="rect">
            <a:avLst/>
          </a:prstGeom>
        </p:spPr>
      </p:pic>
      <p:pic>
        <p:nvPicPr>
          <p:cNvPr id="19" name="Espace réservé du contenu 18">
            <a:extLst>
              <a:ext uri="{FF2B5EF4-FFF2-40B4-BE49-F238E27FC236}">
                <a16:creationId xmlns:a16="http://schemas.microsoft.com/office/drawing/2014/main" id="{D5221A46-71BB-B124-A197-8C20D84CC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0" t="15720" r="36427" b="16882"/>
          <a:stretch/>
        </p:blipFill>
        <p:spPr>
          <a:xfrm>
            <a:off x="7646042" y="1965960"/>
            <a:ext cx="4012515" cy="3180198"/>
          </a:xfrm>
        </p:spPr>
      </p:pic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306B2712-53C1-C20A-A1D5-AF500BE210E9}"/>
              </a:ext>
            </a:extLst>
          </p:cNvPr>
          <p:cNvSpPr/>
          <p:nvPr/>
        </p:nvSpPr>
        <p:spPr>
          <a:xfrm>
            <a:off x="6539025" y="3054604"/>
            <a:ext cx="882502" cy="1010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303661D-9BFE-1395-B202-185884AF6333}"/>
              </a:ext>
            </a:extLst>
          </p:cNvPr>
          <p:cNvSpPr txBox="1"/>
          <p:nvPr/>
        </p:nvSpPr>
        <p:spPr>
          <a:xfrm>
            <a:off x="6509749" y="5459669"/>
            <a:ext cx="5148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Graphe de la projection moyen d’années d’études pour les 25-29 en 2040 par pays </a:t>
            </a:r>
          </a:p>
        </p:txBody>
      </p:sp>
    </p:spTree>
    <p:extLst>
      <p:ext uri="{BB962C8B-B14F-4D97-AF65-F5344CB8AC3E}">
        <p14:creationId xmlns:p14="http://schemas.microsoft.com/office/powerpoint/2010/main" val="192823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B6812F-5240-0FA1-6B08-042A5CFA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675" y="2619154"/>
            <a:ext cx="9875520" cy="1356360"/>
          </a:xfrm>
        </p:spPr>
        <p:txBody>
          <a:bodyPr/>
          <a:lstStyle/>
          <a:p>
            <a:pPr algn="ctr"/>
            <a:r>
              <a:rPr lang="fr-FR" u="sng" dirty="0"/>
              <a:t>Conclusion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7DA984-2E14-0974-97DF-0390335FB972}"/>
              </a:ext>
            </a:extLst>
          </p:cNvPr>
          <p:cNvSpPr/>
          <p:nvPr/>
        </p:nvSpPr>
        <p:spPr>
          <a:xfrm>
            <a:off x="1020726" y="2604977"/>
            <a:ext cx="9909544" cy="1360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9884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B2E44-79EF-01FC-EAB8-FB4E2CE2D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9E5D60-B5CC-B478-CD23-72A4DC29F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 – Première exploration </a:t>
            </a:r>
          </a:p>
          <a:p>
            <a:endParaRPr lang="fr-FR" dirty="0"/>
          </a:p>
          <a:p>
            <a:r>
              <a:rPr lang="fr-FR" dirty="0"/>
              <a:t>II – Choix des indicateurs</a:t>
            </a:r>
          </a:p>
          <a:p>
            <a:pPr lvl="1"/>
            <a:r>
              <a:rPr lang="fr-FR" dirty="0"/>
              <a:t>A – Nettoyage de données</a:t>
            </a:r>
          </a:p>
          <a:p>
            <a:pPr lvl="1"/>
            <a:r>
              <a:rPr lang="fr-FR" dirty="0"/>
              <a:t>B – Analyse du jeu de données</a:t>
            </a:r>
          </a:p>
          <a:p>
            <a:pPr lvl="1"/>
            <a:endParaRPr lang="fr-FR" dirty="0"/>
          </a:p>
          <a:p>
            <a:r>
              <a:rPr lang="fr-FR" dirty="0"/>
              <a:t>III Analyse de données</a:t>
            </a:r>
          </a:p>
          <a:p>
            <a:pPr lvl="1"/>
            <a:endParaRPr lang="fr-FR" dirty="0"/>
          </a:p>
          <a:p>
            <a:pPr marL="274320" lvl="1" indent="0">
              <a:buNone/>
            </a:pPr>
            <a:endParaRPr lang="fr-FR" dirty="0"/>
          </a:p>
          <a:p>
            <a:pPr lvl="1"/>
            <a:endParaRPr lang="fr-FR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6277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8DF940-68B7-6E2E-6214-8AA0CDE6A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fr-FR" dirty="0"/>
            </a:br>
            <a:r>
              <a:rPr lang="fr-FR" dirty="0"/>
              <a:t>I – Première exploration </a:t>
            </a:r>
            <a:br>
              <a:rPr lang="fr-FR" dirty="0"/>
            </a:b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8CBF40-7D1C-013B-A3E6-8D331470B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Sélection de 3 data frames après visualisations:</a:t>
            </a:r>
          </a:p>
          <a:p>
            <a:pPr lvl="1"/>
            <a:r>
              <a:rPr lang="fr-FR" dirty="0"/>
              <a:t>‘Data/EdStatsData.csv’,</a:t>
            </a:r>
          </a:p>
          <a:p>
            <a:pPr lvl="1"/>
            <a:r>
              <a:rPr lang="fr-FR" dirty="0"/>
              <a:t>‘Data/EdStatsCountry.csv’,</a:t>
            </a:r>
          </a:p>
          <a:p>
            <a:pPr lvl="1"/>
            <a:r>
              <a:rPr lang="fr-FR" dirty="0"/>
              <a:t>‘Data/EdStatsSeries.csv’.</a:t>
            </a:r>
          </a:p>
          <a:p>
            <a:r>
              <a:rPr lang="fr-FR" dirty="0"/>
              <a:t>Premier nettoyage des données des trois Data frames.</a:t>
            </a:r>
          </a:p>
          <a:p>
            <a:r>
              <a:rPr lang="fr-FR" dirty="0"/>
              <a:t>Exploration des données : </a:t>
            </a:r>
          </a:p>
          <a:p>
            <a:pPr lvl="1"/>
            <a:r>
              <a:rPr lang="fr-FR" dirty="0"/>
              <a:t>Nombres de colonnes et de lignes;</a:t>
            </a:r>
          </a:p>
          <a:p>
            <a:pPr lvl="1"/>
            <a:r>
              <a:rPr lang="fr-FR" dirty="0"/>
              <a:t>Taux de remplissages.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38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A3662E-D6E3-3168-7159-47EBE99C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Choix des indicateurs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127F6D-0E0A-E894-9854-F39CC4309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fr-FR" dirty="0"/>
              <a:t>A – Nettoyage de données</a:t>
            </a:r>
          </a:p>
          <a:p>
            <a:r>
              <a:rPr lang="fr-FR" dirty="0"/>
              <a:t>Types indicateurs choisis:</a:t>
            </a:r>
          </a:p>
          <a:p>
            <a:pPr lvl="1"/>
            <a:r>
              <a:rPr lang="fr-FR" dirty="0"/>
              <a:t>Usage d’internet, </a:t>
            </a:r>
          </a:p>
          <a:p>
            <a:pPr lvl="1"/>
            <a:r>
              <a:rPr lang="fr-FR" dirty="0"/>
              <a:t>PIB,</a:t>
            </a:r>
          </a:p>
          <a:p>
            <a:pPr lvl="1"/>
            <a:r>
              <a:rPr lang="fr-FR" dirty="0"/>
              <a:t>Projection de la moyenne d’années d’études.</a:t>
            </a:r>
            <a:endParaRPr lang="en-GB" dirty="0"/>
          </a:p>
          <a:p>
            <a:pPr marL="274320" lvl="1" indent="0">
              <a:buNone/>
            </a:pPr>
            <a:endParaRPr lang="fr-FR" dirty="0"/>
          </a:p>
          <a:p>
            <a:r>
              <a:rPr lang="en-GB" dirty="0"/>
              <a:t>Au total 6 </a:t>
            </a:r>
            <a:r>
              <a:rPr lang="fr-FR" dirty="0"/>
              <a:t>indicateurs</a:t>
            </a:r>
            <a:r>
              <a:rPr lang="en-GB" dirty="0"/>
              <a:t> </a:t>
            </a:r>
            <a:r>
              <a:rPr lang="fr-FR" dirty="0"/>
              <a:t>sélectionnés</a:t>
            </a:r>
            <a:r>
              <a:rPr lang="en-GB" dirty="0"/>
              <a:t>.</a:t>
            </a:r>
            <a:endParaRPr lang="fr-FR" dirty="0"/>
          </a:p>
          <a:p>
            <a:endParaRPr lang="fr-FR" dirty="0"/>
          </a:p>
          <a:p>
            <a:pPr marL="274320" lvl="1" indent="0">
              <a:buNone/>
            </a:pPr>
            <a:endParaRPr lang="en-GB" dirty="0"/>
          </a:p>
          <a:p>
            <a:pPr marL="274320" lvl="1" indent="0">
              <a:buNone/>
            </a:pPr>
            <a:endParaRPr lang="en-GB" dirty="0"/>
          </a:p>
        </p:txBody>
      </p:sp>
      <p:pic>
        <p:nvPicPr>
          <p:cNvPr id="5" name="Image 4" descr="Une image contenant texte, capture d’écran, moniteur&#10;&#10;Description générée automatiquement">
            <a:extLst>
              <a:ext uri="{FF2B5EF4-FFF2-40B4-BE49-F238E27FC236}">
                <a16:creationId xmlns:a16="http://schemas.microsoft.com/office/drawing/2014/main" id="{846F979D-185A-A86E-2671-464D5DF6C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4" t="28667" r="3848" b="60465"/>
          <a:stretch/>
        </p:blipFill>
        <p:spPr>
          <a:xfrm>
            <a:off x="1275907" y="4892041"/>
            <a:ext cx="9872871" cy="74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49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4C69F2-7F06-7A44-F545-1B81B4490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Choix des indicateurs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C6EDFD-C956-A3BE-FE73-1AB96E882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63523"/>
            <a:ext cx="9872871" cy="4038600"/>
          </a:xfrm>
        </p:spPr>
        <p:txBody>
          <a:bodyPr/>
          <a:lstStyle/>
          <a:p>
            <a:pPr marL="45720" indent="0">
              <a:buNone/>
            </a:pPr>
            <a:r>
              <a:rPr lang="fr-FR" dirty="0"/>
              <a:t>A – Nettoyage de données</a:t>
            </a:r>
          </a:p>
          <a:p>
            <a:r>
              <a:rPr lang="fr-FR" dirty="0"/>
              <a:t>Fusions de deux tableaux : </a:t>
            </a:r>
          </a:p>
          <a:p>
            <a:pPr lvl="1"/>
            <a:r>
              <a:rPr lang="fr-FR" dirty="0"/>
              <a:t>le data frame avec les années, </a:t>
            </a:r>
          </a:p>
          <a:p>
            <a:pPr lvl="1"/>
            <a:r>
              <a:rPr lang="fr-FR" dirty="0"/>
              <a:t>Et le data frame avec les séries codes contenant uniquement les indicateurs sélectionnées.</a:t>
            </a:r>
          </a:p>
          <a:p>
            <a:r>
              <a:rPr lang="fr-FR" dirty="0"/>
              <a:t>Nettoyage du nouveau Data Frame 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en-GB" dirty="0"/>
          </a:p>
        </p:txBody>
      </p:sp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B7336DF-59AB-6586-DB7F-B7C4BB61F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3" r="1233"/>
          <a:stretch/>
        </p:blipFill>
        <p:spPr>
          <a:xfrm>
            <a:off x="1251587" y="4069109"/>
            <a:ext cx="6213870" cy="1075591"/>
          </a:xfrm>
          <a:prstGeom prst="rect">
            <a:avLst/>
          </a:prstGeom>
        </p:spPr>
      </p:pic>
      <p:pic>
        <p:nvPicPr>
          <p:cNvPr id="21" name="Espace réservé du contenu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7B592788-C3DC-F933-EE81-53F45B9D01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4"/>
          <a:stretch/>
        </p:blipFill>
        <p:spPr>
          <a:xfrm>
            <a:off x="1251587" y="5269068"/>
            <a:ext cx="6213870" cy="10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4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059582-A1E0-00EA-2735-019260BE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Choix des indicateurs</a:t>
            </a:r>
            <a:endParaRPr lang="en-GB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70F8C043-7273-B4F7-4E88-3FFE6F097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fr-FR" b="1" u="sng" dirty="0"/>
              <a:t>A – Nettoyage de données:</a:t>
            </a:r>
          </a:p>
          <a:p>
            <a:r>
              <a:rPr lang="fr-FR" dirty="0"/>
              <a:t>Fusions du nouveau data frame avec le </a:t>
            </a:r>
            <a:r>
              <a:rPr lang="fr-FR" dirty="0" err="1"/>
              <a:t>dataframe</a:t>
            </a:r>
            <a:r>
              <a:rPr lang="fr-FR" dirty="0"/>
              <a:t> Data country avec les colonnes </a:t>
            </a:r>
            <a:r>
              <a:rPr lang="en-GB" dirty="0"/>
              <a:t>['Region', 'Income Group’, 'Country Code’]</a:t>
            </a:r>
            <a:r>
              <a:rPr lang="fr-FR" dirty="0"/>
              <a:t> </a:t>
            </a:r>
          </a:p>
          <a:p>
            <a:r>
              <a:rPr lang="fr-FR" dirty="0"/>
              <a:t>Indexation des pays et suppression des valeurs qui ne sont pas des pays. </a:t>
            </a:r>
          </a:p>
          <a:p>
            <a:r>
              <a:rPr lang="fr-FR" dirty="0"/>
              <a:t>Data frame final:</a:t>
            </a:r>
          </a:p>
        </p:txBody>
      </p:sp>
      <p:pic>
        <p:nvPicPr>
          <p:cNvPr id="4" name="Image 3" descr="Une image contenant texte, capture d’écran, moniteur, noir&#10;&#10;Description générée automatiquement">
            <a:extLst>
              <a:ext uri="{FF2B5EF4-FFF2-40B4-BE49-F238E27FC236}">
                <a16:creationId xmlns:a16="http://schemas.microsoft.com/office/drawing/2014/main" id="{8C1FC2E8-B2D4-7330-DD0B-911921034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7" t="34949" r="2840" b="30101"/>
          <a:stretch/>
        </p:blipFill>
        <p:spPr>
          <a:xfrm>
            <a:off x="1176129" y="4211783"/>
            <a:ext cx="9525001" cy="213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9C31E2-4A7D-C086-0B50-5F2BD9CDF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Choix des indicateurs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E6FDC-0038-053C-E8D8-85F7DD958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41643"/>
            <a:ext cx="9872871" cy="4038600"/>
          </a:xfrm>
        </p:spPr>
        <p:txBody>
          <a:bodyPr/>
          <a:lstStyle/>
          <a:p>
            <a:pPr marL="45720" indent="0">
              <a:buNone/>
            </a:pPr>
            <a:r>
              <a:rPr lang="fr-FR" b="1" u="sng" dirty="0"/>
              <a:t>B – Analyse du jeu de données</a:t>
            </a:r>
          </a:p>
          <a:p>
            <a:pPr marL="45720" indent="0">
              <a:buNone/>
            </a:pPr>
            <a:endParaRPr lang="fr-FR" b="1" u="sng" dirty="0"/>
          </a:p>
          <a:p>
            <a:pPr marL="45720" indent="0">
              <a:buNone/>
            </a:pPr>
            <a:endParaRPr lang="fr-FR" b="1" u="sng" dirty="0"/>
          </a:p>
          <a:p>
            <a:pPr marL="45720" indent="0">
              <a:buNone/>
            </a:pPr>
            <a:endParaRPr lang="fr-FR" b="1" u="sng" dirty="0"/>
          </a:p>
          <a:p>
            <a:pPr marL="45720" indent="0">
              <a:buNone/>
            </a:pPr>
            <a:endParaRPr lang="fr-FR" b="1" u="sng" dirty="0"/>
          </a:p>
          <a:p>
            <a:pPr marL="45720" indent="0">
              <a:buNone/>
            </a:pPr>
            <a:endParaRPr lang="fr-FR" b="1" dirty="0"/>
          </a:p>
          <a:p>
            <a:pPr marL="45720" indent="0">
              <a:buNone/>
            </a:pPr>
            <a:endParaRPr lang="en-GB" dirty="0"/>
          </a:p>
          <a:p>
            <a:pPr marL="45720" indent="0">
              <a:buNone/>
            </a:pPr>
            <a:endParaRPr lang="en-GB" dirty="0"/>
          </a:p>
          <a:p>
            <a:pPr marL="45720" indent="0">
              <a:buNone/>
            </a:pPr>
            <a:endParaRPr lang="en-GB" dirty="0"/>
          </a:p>
          <a:p>
            <a:pPr marL="45720" indent="0">
              <a:buNone/>
            </a:pPr>
            <a:endParaRPr lang="en-GB" dirty="0"/>
          </a:p>
          <a:p>
            <a:pPr marL="45720" indent="0">
              <a:buNone/>
            </a:pPr>
            <a:endParaRPr lang="en-GB" dirty="0"/>
          </a:p>
          <a:p>
            <a:pPr marL="45720" indent="0">
              <a:buNone/>
            </a:pPr>
            <a:endParaRPr lang="en-GB" dirty="0"/>
          </a:p>
        </p:txBody>
      </p:sp>
      <p:pic>
        <p:nvPicPr>
          <p:cNvPr id="5" name="Image 4" descr="Une image contenant texte, capture d’écran, ordinateur&#10;&#10;Description générée automatiquement">
            <a:extLst>
              <a:ext uri="{FF2B5EF4-FFF2-40B4-BE49-F238E27FC236}">
                <a16:creationId xmlns:a16="http://schemas.microsoft.com/office/drawing/2014/main" id="{6D043360-F56F-EFB3-231C-E63523552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8" t="40150" r="5028" b="33782"/>
          <a:stretch/>
        </p:blipFill>
        <p:spPr>
          <a:xfrm>
            <a:off x="770562" y="2243625"/>
            <a:ext cx="9780997" cy="178770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F16E491-CDA2-1DE6-CF4E-7B4BEECA2919}"/>
              </a:ext>
            </a:extLst>
          </p:cNvPr>
          <p:cNvSpPr txBox="1"/>
          <p:nvPr/>
        </p:nvSpPr>
        <p:spPr>
          <a:xfrm>
            <a:off x="765264" y="4324417"/>
            <a:ext cx="969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Indicateurs statistiques du PIB par habitant selon les régions Géographiques.</a:t>
            </a:r>
            <a:endParaRPr lang="en-GB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EF2D00A-6E79-A2EC-FDB6-8BBB78678E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t="49965" r="4860" b="37204"/>
          <a:stretch/>
        </p:blipFill>
        <p:spPr>
          <a:xfrm>
            <a:off x="765264" y="3305591"/>
            <a:ext cx="9783646" cy="87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56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DEAEC5-65C9-5091-9C32-FDCE95DF7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Choix des indicateurs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56EF7-44FC-444A-EC97-8525028A3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fr-FR" b="1" u="sng" dirty="0"/>
              <a:t>B – Analyse du jeu de données</a:t>
            </a:r>
          </a:p>
          <a:p>
            <a:pPr marL="45720" indent="0">
              <a:buNone/>
            </a:pPr>
            <a:endParaRPr lang="en-GB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411875-8CAF-DDE9-0A86-C23611786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2" t="41111" r="4943" b="32822"/>
          <a:stretch/>
        </p:blipFill>
        <p:spPr>
          <a:xfrm>
            <a:off x="726817" y="2535148"/>
            <a:ext cx="9780997" cy="178770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E32E5B5-92CE-78CA-80F7-F1919918F8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4" t="52584" r="5280" b="34576"/>
          <a:stretch/>
        </p:blipFill>
        <p:spPr>
          <a:xfrm>
            <a:off x="726817" y="3754673"/>
            <a:ext cx="9780997" cy="88058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2C5FF48-5603-61EE-99DD-00D293C2496E}"/>
              </a:ext>
            </a:extLst>
          </p:cNvPr>
          <p:cNvSpPr txBox="1"/>
          <p:nvPr/>
        </p:nvSpPr>
        <p:spPr>
          <a:xfrm>
            <a:off x="726817" y="4680974"/>
            <a:ext cx="969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Indicateurs statistiques du PIB brute selon les régions Géographiques.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2150187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Base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4268</TotalTime>
  <Words>772</Words>
  <Application>Microsoft Office PowerPoint</Application>
  <PresentationFormat>Grand écran</PresentationFormat>
  <Paragraphs>135</Paragraphs>
  <Slides>27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Corbel</vt:lpstr>
      <vt:lpstr>Base</vt:lpstr>
      <vt:lpstr>Projet 2</vt:lpstr>
      <vt:lpstr> Introduction </vt:lpstr>
      <vt:lpstr>Plan</vt:lpstr>
      <vt:lpstr> I – Première exploration  </vt:lpstr>
      <vt:lpstr>II Choix des indicateurs</vt:lpstr>
      <vt:lpstr>II Choix des indicateurs</vt:lpstr>
      <vt:lpstr>II Choix des indicateurs</vt:lpstr>
      <vt:lpstr>II Choix des indicateurs</vt:lpstr>
      <vt:lpstr>II Choix des indicateurs</vt:lpstr>
      <vt:lpstr>II Choix des indicateurs</vt:lpstr>
      <vt:lpstr>II Choix des indicateurs</vt:lpstr>
      <vt:lpstr>II Choix des indicateurs</vt:lpstr>
      <vt:lpstr>II Choix des indicateurs</vt:lpstr>
      <vt:lpstr>II Choix des indicateurs</vt:lpstr>
      <vt:lpstr>II Choix des indicateurs</vt:lpstr>
      <vt:lpstr>II Choix des indicateurs</vt:lpstr>
      <vt:lpstr>II Choix des indicateurs</vt:lpstr>
      <vt:lpstr>II Choix des indicateurs</vt:lpstr>
      <vt:lpstr>II Choix des indicateurs</vt:lpstr>
      <vt:lpstr>II Choix des indicateurs</vt:lpstr>
      <vt:lpstr>II Choix des indicateurs</vt:lpstr>
      <vt:lpstr>III Analyse de données</vt:lpstr>
      <vt:lpstr>III Analyse de données</vt:lpstr>
      <vt:lpstr>III Analyse de données</vt:lpstr>
      <vt:lpstr>III Analyse de données</vt:lpstr>
      <vt:lpstr>III Analyse de données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2</dc:title>
  <dc:creator>houda tile</dc:creator>
  <cp:lastModifiedBy>houda tile</cp:lastModifiedBy>
  <cp:revision>71</cp:revision>
  <dcterms:created xsi:type="dcterms:W3CDTF">2022-11-18T04:53:18Z</dcterms:created>
  <dcterms:modified xsi:type="dcterms:W3CDTF">2022-12-07T15:42:39Z</dcterms:modified>
</cp:coreProperties>
</file>